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28"/>
  </p:notesMasterIdLst>
  <p:handoutMasterIdLst>
    <p:handoutMasterId r:id="rId29"/>
  </p:handoutMasterIdLst>
  <p:sldIdLst>
    <p:sldId id="256" r:id="rId2"/>
    <p:sldId id="308" r:id="rId3"/>
    <p:sldId id="310" r:id="rId4"/>
    <p:sldId id="311" r:id="rId5"/>
    <p:sldId id="304" r:id="rId6"/>
    <p:sldId id="309" r:id="rId7"/>
    <p:sldId id="279" r:id="rId8"/>
    <p:sldId id="305" r:id="rId9"/>
    <p:sldId id="312" r:id="rId10"/>
    <p:sldId id="313" r:id="rId11"/>
    <p:sldId id="314" r:id="rId12"/>
    <p:sldId id="288" r:id="rId13"/>
    <p:sldId id="289" r:id="rId14"/>
    <p:sldId id="291" r:id="rId15"/>
    <p:sldId id="293" r:id="rId16"/>
    <p:sldId id="292" r:id="rId17"/>
    <p:sldId id="290" r:id="rId18"/>
    <p:sldId id="294" r:id="rId19"/>
    <p:sldId id="296" r:id="rId20"/>
    <p:sldId id="297" r:id="rId21"/>
    <p:sldId id="298" r:id="rId22"/>
    <p:sldId id="299" r:id="rId23"/>
    <p:sldId id="300" r:id="rId24"/>
    <p:sldId id="301" r:id="rId25"/>
    <p:sldId id="303" r:id="rId26"/>
    <p:sldId id="302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000000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D73A5"/>
    <a:srgbClr val="376091"/>
    <a:srgbClr val="CCFF66"/>
    <a:srgbClr val="99FF66"/>
    <a:srgbClr val="FFCCFF"/>
    <a:srgbClr val="FFFFCC"/>
    <a:srgbClr val="CCFFFF"/>
    <a:srgbClr val="1E70B8"/>
    <a:srgbClr val="4F81BD"/>
    <a:srgbClr val="1C75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B173E-70D7-48D9-A1EB-4735C9FE1F86}" type="doc">
      <dgm:prSet loTypeId="urn:microsoft.com/office/officeart/2005/8/layout/orgChart1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1F4B01A-C7A8-4648-8A48-FB4AC383F4C5}">
      <dgm:prSet phldrT="[Текст]"/>
      <dgm:spPr/>
      <dgm:t>
        <a:bodyPr/>
        <a:lstStyle/>
        <a:p>
          <a:r>
            <a:rPr lang="ru-RU" dirty="0"/>
            <a:t>Сертификат дополнительного образования </a:t>
          </a:r>
        </a:p>
      </dgm:t>
    </dgm:pt>
    <dgm:pt modelId="{F2636C6B-3BD0-4474-A71A-52C952F1AB95}" type="parTrans" cxnId="{70BA0729-5BA0-4C06-B1D0-5A0F89E2C42E}">
      <dgm:prSet/>
      <dgm:spPr/>
      <dgm:t>
        <a:bodyPr/>
        <a:lstStyle/>
        <a:p>
          <a:endParaRPr lang="ru-RU"/>
        </a:p>
      </dgm:t>
    </dgm:pt>
    <dgm:pt modelId="{32CBCB75-407D-491A-B5FD-DFD089084946}" type="sibTrans" cxnId="{70BA0729-5BA0-4C06-B1D0-5A0F89E2C42E}">
      <dgm:prSet/>
      <dgm:spPr/>
      <dgm:t>
        <a:bodyPr/>
        <a:lstStyle/>
        <a:p>
          <a:endParaRPr lang="ru-RU"/>
        </a:p>
      </dgm:t>
    </dgm:pt>
    <dgm:pt modelId="{77086514-563A-490C-B286-798E98D45A45}">
      <dgm:prSet phldrT="[Текст]"/>
      <dgm:spPr/>
      <dgm:t>
        <a:bodyPr/>
        <a:lstStyle/>
        <a:p>
          <a:r>
            <a:rPr lang="ru-RU" dirty="0"/>
            <a:t>Сертификат учета</a:t>
          </a:r>
        </a:p>
      </dgm:t>
    </dgm:pt>
    <dgm:pt modelId="{2140A4C2-932B-4968-A397-F5CC8F9CAF3A}" type="parTrans" cxnId="{FB1E2161-C5B1-48C0-B616-9CEDF30EF5E7}">
      <dgm:prSet/>
      <dgm:spPr/>
      <dgm:t>
        <a:bodyPr/>
        <a:lstStyle/>
        <a:p>
          <a:endParaRPr lang="ru-RU"/>
        </a:p>
      </dgm:t>
    </dgm:pt>
    <dgm:pt modelId="{D9E1EFFE-C9CB-4FA6-B0C1-877B7D6DC962}" type="sibTrans" cxnId="{FB1E2161-C5B1-48C0-B616-9CEDF30EF5E7}">
      <dgm:prSet/>
      <dgm:spPr/>
      <dgm:t>
        <a:bodyPr/>
        <a:lstStyle/>
        <a:p>
          <a:endParaRPr lang="ru-RU"/>
        </a:p>
      </dgm:t>
    </dgm:pt>
    <dgm:pt modelId="{0F99D250-37A0-42FE-966F-83B4099701D3}">
      <dgm:prSet phldrT="[Текст]"/>
      <dgm:spPr/>
      <dgm:t>
        <a:bodyPr/>
        <a:lstStyle/>
        <a:p>
          <a:r>
            <a:rPr lang="ru-RU" dirty="0"/>
            <a:t>Сертификат персонифицированного финансирования</a:t>
          </a:r>
        </a:p>
      </dgm:t>
    </dgm:pt>
    <dgm:pt modelId="{D8312ECA-D370-4A49-9330-E2620AB1EAD0}" type="parTrans" cxnId="{BFFF5104-9C97-4943-A115-03FC720DEA61}">
      <dgm:prSet/>
      <dgm:spPr/>
      <dgm:t>
        <a:bodyPr/>
        <a:lstStyle/>
        <a:p>
          <a:endParaRPr lang="ru-RU"/>
        </a:p>
      </dgm:t>
    </dgm:pt>
    <dgm:pt modelId="{E9B78903-4DE3-48B3-8495-A65668870A81}" type="sibTrans" cxnId="{BFFF5104-9C97-4943-A115-03FC720DEA61}">
      <dgm:prSet/>
      <dgm:spPr/>
      <dgm:t>
        <a:bodyPr/>
        <a:lstStyle/>
        <a:p>
          <a:endParaRPr lang="ru-RU"/>
        </a:p>
      </dgm:t>
    </dgm:pt>
    <dgm:pt modelId="{416209F7-474D-4421-B8AE-358A10C35A02}" type="pres">
      <dgm:prSet presAssocID="{712B173E-70D7-48D9-A1EB-4735C9FE1F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7D326A4-9BD3-47E4-A2D7-13ED5753D7C9}" type="pres">
      <dgm:prSet presAssocID="{41F4B01A-C7A8-4648-8A48-FB4AC383F4C5}" presName="hierRoot1" presStyleCnt="0">
        <dgm:presLayoutVars>
          <dgm:hierBranch val="init"/>
        </dgm:presLayoutVars>
      </dgm:prSet>
      <dgm:spPr/>
    </dgm:pt>
    <dgm:pt modelId="{1D0FF05B-858B-4837-9CC7-162517A93AEF}" type="pres">
      <dgm:prSet presAssocID="{41F4B01A-C7A8-4648-8A48-FB4AC383F4C5}" presName="rootComposite1" presStyleCnt="0"/>
      <dgm:spPr/>
    </dgm:pt>
    <dgm:pt modelId="{8E6C25BE-9AEB-4E4E-8637-0F7132B6E5B0}" type="pres">
      <dgm:prSet presAssocID="{41F4B01A-C7A8-4648-8A48-FB4AC383F4C5}" presName="rootText1" presStyleLbl="node0" presStyleIdx="0" presStyleCnt="1" custScaleX="374638" custScaleY="75651" custLinFactY="-25144" custLinFactNeighborX="246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F28DA5-5BEA-40F2-A823-A6B41E44722B}" type="pres">
      <dgm:prSet presAssocID="{41F4B01A-C7A8-4648-8A48-FB4AC383F4C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A1C73B6-F1F0-4724-BB4F-FD2BAF7F66C4}" type="pres">
      <dgm:prSet presAssocID="{41F4B01A-C7A8-4648-8A48-FB4AC383F4C5}" presName="hierChild2" presStyleCnt="0"/>
      <dgm:spPr/>
    </dgm:pt>
    <dgm:pt modelId="{7A88DE34-5EA6-4FC1-BB84-710E44137C9D}" type="pres">
      <dgm:prSet presAssocID="{2140A4C2-932B-4968-A397-F5CC8F9CAF3A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0C9978C-DA68-4356-A9B0-817BAF33F31E}" type="pres">
      <dgm:prSet presAssocID="{77086514-563A-490C-B286-798E98D45A45}" presName="hierRoot2" presStyleCnt="0">
        <dgm:presLayoutVars>
          <dgm:hierBranch val="init"/>
        </dgm:presLayoutVars>
      </dgm:prSet>
      <dgm:spPr/>
    </dgm:pt>
    <dgm:pt modelId="{05B3C521-CAE1-4F59-9CC1-B663F125254B}" type="pres">
      <dgm:prSet presAssocID="{77086514-563A-490C-B286-798E98D45A45}" presName="rootComposite" presStyleCnt="0"/>
      <dgm:spPr/>
    </dgm:pt>
    <dgm:pt modelId="{6034287A-A7DA-4505-A3AC-38D9FBCA06AA}" type="pres">
      <dgm:prSet presAssocID="{77086514-563A-490C-B286-798E98D45A45}" presName="rootText" presStyleLbl="node2" presStyleIdx="0" presStyleCnt="2" custScaleX="273141" custScaleY="757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13E2F-573B-428B-9D86-6774A4DAC2D5}" type="pres">
      <dgm:prSet presAssocID="{77086514-563A-490C-B286-798E98D45A45}" presName="rootConnector" presStyleLbl="node2" presStyleIdx="0" presStyleCnt="2"/>
      <dgm:spPr/>
      <dgm:t>
        <a:bodyPr/>
        <a:lstStyle/>
        <a:p>
          <a:endParaRPr lang="ru-RU"/>
        </a:p>
      </dgm:t>
    </dgm:pt>
    <dgm:pt modelId="{0539E571-6B80-4444-AA62-77D332DC537C}" type="pres">
      <dgm:prSet presAssocID="{77086514-563A-490C-B286-798E98D45A45}" presName="hierChild4" presStyleCnt="0"/>
      <dgm:spPr/>
    </dgm:pt>
    <dgm:pt modelId="{2EBE685E-B08D-4794-B915-E7BF76B11189}" type="pres">
      <dgm:prSet presAssocID="{77086514-563A-490C-B286-798E98D45A45}" presName="hierChild5" presStyleCnt="0"/>
      <dgm:spPr/>
    </dgm:pt>
    <dgm:pt modelId="{F24BCF8C-D3A9-42AC-9567-3548790CA37C}" type="pres">
      <dgm:prSet presAssocID="{D8312ECA-D370-4A49-9330-E2620AB1EAD0}" presName="Name37" presStyleLbl="parChTrans1D2" presStyleIdx="1" presStyleCnt="2"/>
      <dgm:spPr/>
      <dgm:t>
        <a:bodyPr/>
        <a:lstStyle/>
        <a:p>
          <a:endParaRPr lang="ru-RU"/>
        </a:p>
      </dgm:t>
    </dgm:pt>
    <dgm:pt modelId="{7BD2EDE9-7907-42E5-BCA2-160C4522C5BE}" type="pres">
      <dgm:prSet presAssocID="{0F99D250-37A0-42FE-966F-83B4099701D3}" presName="hierRoot2" presStyleCnt="0">
        <dgm:presLayoutVars>
          <dgm:hierBranch val="init"/>
        </dgm:presLayoutVars>
      </dgm:prSet>
      <dgm:spPr/>
    </dgm:pt>
    <dgm:pt modelId="{B3C9B7B9-AD75-4C2C-AA85-CA2213D9D5AD}" type="pres">
      <dgm:prSet presAssocID="{0F99D250-37A0-42FE-966F-83B4099701D3}" presName="rootComposite" presStyleCnt="0"/>
      <dgm:spPr/>
    </dgm:pt>
    <dgm:pt modelId="{247D14A2-6AD7-42BC-8135-405C2768F528}" type="pres">
      <dgm:prSet presAssocID="{0F99D250-37A0-42FE-966F-83B4099701D3}" presName="rootText" presStyleLbl="node2" presStyleIdx="1" presStyleCnt="2" custScaleX="259437" custScaleY="81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1B67DF-7FF7-4BB0-A3E2-A81E32FC38D0}" type="pres">
      <dgm:prSet presAssocID="{0F99D250-37A0-42FE-966F-83B4099701D3}" presName="rootConnector" presStyleLbl="node2" presStyleIdx="1" presStyleCnt="2"/>
      <dgm:spPr/>
      <dgm:t>
        <a:bodyPr/>
        <a:lstStyle/>
        <a:p>
          <a:endParaRPr lang="ru-RU"/>
        </a:p>
      </dgm:t>
    </dgm:pt>
    <dgm:pt modelId="{0CA102C6-1D1D-4059-97C4-454A2F3DD9D9}" type="pres">
      <dgm:prSet presAssocID="{0F99D250-37A0-42FE-966F-83B4099701D3}" presName="hierChild4" presStyleCnt="0"/>
      <dgm:spPr/>
    </dgm:pt>
    <dgm:pt modelId="{04AF35C2-39AF-4189-889B-67CEEB1CD6C3}" type="pres">
      <dgm:prSet presAssocID="{0F99D250-37A0-42FE-966F-83B4099701D3}" presName="hierChild5" presStyleCnt="0"/>
      <dgm:spPr/>
    </dgm:pt>
    <dgm:pt modelId="{B1F2F2F6-1251-4515-9849-33948E2B447F}" type="pres">
      <dgm:prSet presAssocID="{41F4B01A-C7A8-4648-8A48-FB4AC383F4C5}" presName="hierChild3" presStyleCnt="0"/>
      <dgm:spPr/>
    </dgm:pt>
  </dgm:ptLst>
  <dgm:cxnLst>
    <dgm:cxn modelId="{70BA0729-5BA0-4C06-B1D0-5A0F89E2C42E}" srcId="{712B173E-70D7-48D9-A1EB-4735C9FE1F86}" destId="{41F4B01A-C7A8-4648-8A48-FB4AC383F4C5}" srcOrd="0" destOrd="0" parTransId="{F2636C6B-3BD0-4474-A71A-52C952F1AB95}" sibTransId="{32CBCB75-407D-491A-B5FD-DFD089084946}"/>
    <dgm:cxn modelId="{78761656-9D74-4C31-9CF1-0B285AE74632}" type="presOf" srcId="{0F99D250-37A0-42FE-966F-83B4099701D3}" destId="{247D14A2-6AD7-42BC-8135-405C2768F528}" srcOrd="0" destOrd="0" presId="urn:microsoft.com/office/officeart/2005/8/layout/orgChart1"/>
    <dgm:cxn modelId="{5E1E518F-38D0-40F9-BBF5-2189B4BBBBBE}" type="presOf" srcId="{0F99D250-37A0-42FE-966F-83B4099701D3}" destId="{E31B67DF-7FF7-4BB0-A3E2-A81E32FC38D0}" srcOrd="1" destOrd="0" presId="urn:microsoft.com/office/officeart/2005/8/layout/orgChart1"/>
    <dgm:cxn modelId="{33847C54-B5BA-4786-B36B-755C6184AD9F}" type="presOf" srcId="{712B173E-70D7-48D9-A1EB-4735C9FE1F86}" destId="{416209F7-474D-4421-B8AE-358A10C35A02}" srcOrd="0" destOrd="0" presId="urn:microsoft.com/office/officeart/2005/8/layout/orgChart1"/>
    <dgm:cxn modelId="{BFFF5104-9C97-4943-A115-03FC720DEA61}" srcId="{41F4B01A-C7A8-4648-8A48-FB4AC383F4C5}" destId="{0F99D250-37A0-42FE-966F-83B4099701D3}" srcOrd="1" destOrd="0" parTransId="{D8312ECA-D370-4A49-9330-E2620AB1EAD0}" sibTransId="{E9B78903-4DE3-48B3-8495-A65668870A81}"/>
    <dgm:cxn modelId="{15C123F2-C3DB-4A45-BC93-E22A03CBB7EB}" type="presOf" srcId="{77086514-563A-490C-B286-798E98D45A45}" destId="{6034287A-A7DA-4505-A3AC-38D9FBCA06AA}" srcOrd="0" destOrd="0" presId="urn:microsoft.com/office/officeart/2005/8/layout/orgChart1"/>
    <dgm:cxn modelId="{B3FAC54C-7831-47FD-8E5E-2932C5FCB179}" type="presOf" srcId="{D8312ECA-D370-4A49-9330-E2620AB1EAD0}" destId="{F24BCF8C-D3A9-42AC-9567-3548790CA37C}" srcOrd="0" destOrd="0" presId="urn:microsoft.com/office/officeart/2005/8/layout/orgChart1"/>
    <dgm:cxn modelId="{FB1E2161-C5B1-48C0-B616-9CEDF30EF5E7}" srcId="{41F4B01A-C7A8-4648-8A48-FB4AC383F4C5}" destId="{77086514-563A-490C-B286-798E98D45A45}" srcOrd="0" destOrd="0" parTransId="{2140A4C2-932B-4968-A397-F5CC8F9CAF3A}" sibTransId="{D9E1EFFE-C9CB-4FA6-B0C1-877B7D6DC962}"/>
    <dgm:cxn modelId="{BF45D8D7-3CE3-4B90-BE67-3C629A55AB3C}" type="presOf" srcId="{41F4B01A-C7A8-4648-8A48-FB4AC383F4C5}" destId="{8E6C25BE-9AEB-4E4E-8637-0F7132B6E5B0}" srcOrd="0" destOrd="0" presId="urn:microsoft.com/office/officeart/2005/8/layout/orgChart1"/>
    <dgm:cxn modelId="{7BD5AC61-C272-4940-B87D-292FFB35D533}" type="presOf" srcId="{41F4B01A-C7A8-4648-8A48-FB4AC383F4C5}" destId="{84F28DA5-5BEA-40F2-A823-A6B41E44722B}" srcOrd="1" destOrd="0" presId="urn:microsoft.com/office/officeart/2005/8/layout/orgChart1"/>
    <dgm:cxn modelId="{42EBB923-BF2C-4AEE-B3F4-EC0C57E1037D}" type="presOf" srcId="{2140A4C2-932B-4968-A397-F5CC8F9CAF3A}" destId="{7A88DE34-5EA6-4FC1-BB84-710E44137C9D}" srcOrd="0" destOrd="0" presId="urn:microsoft.com/office/officeart/2005/8/layout/orgChart1"/>
    <dgm:cxn modelId="{595EAA65-78F8-4230-AED1-AFC5BF953AD7}" type="presOf" srcId="{77086514-563A-490C-B286-798E98D45A45}" destId="{CE413E2F-573B-428B-9D86-6774A4DAC2D5}" srcOrd="1" destOrd="0" presId="urn:microsoft.com/office/officeart/2005/8/layout/orgChart1"/>
    <dgm:cxn modelId="{CE460202-194D-44B4-BC47-CBC2AB7F2526}" type="presParOf" srcId="{416209F7-474D-4421-B8AE-358A10C35A02}" destId="{17D326A4-9BD3-47E4-A2D7-13ED5753D7C9}" srcOrd="0" destOrd="0" presId="urn:microsoft.com/office/officeart/2005/8/layout/orgChart1"/>
    <dgm:cxn modelId="{7794A2BD-FC07-4F77-9EA9-4DAF12C72B54}" type="presParOf" srcId="{17D326A4-9BD3-47E4-A2D7-13ED5753D7C9}" destId="{1D0FF05B-858B-4837-9CC7-162517A93AEF}" srcOrd="0" destOrd="0" presId="urn:microsoft.com/office/officeart/2005/8/layout/orgChart1"/>
    <dgm:cxn modelId="{FB96AE97-DB76-45D1-9405-DB7F6AB134DB}" type="presParOf" srcId="{1D0FF05B-858B-4837-9CC7-162517A93AEF}" destId="{8E6C25BE-9AEB-4E4E-8637-0F7132B6E5B0}" srcOrd="0" destOrd="0" presId="urn:microsoft.com/office/officeart/2005/8/layout/orgChart1"/>
    <dgm:cxn modelId="{00A4E57D-E78B-4370-9E52-12BE82EDDE79}" type="presParOf" srcId="{1D0FF05B-858B-4837-9CC7-162517A93AEF}" destId="{84F28DA5-5BEA-40F2-A823-A6B41E44722B}" srcOrd="1" destOrd="0" presId="urn:microsoft.com/office/officeart/2005/8/layout/orgChart1"/>
    <dgm:cxn modelId="{9CDA0391-DDE6-48E7-8941-0D4161D9197A}" type="presParOf" srcId="{17D326A4-9BD3-47E4-A2D7-13ED5753D7C9}" destId="{BA1C73B6-F1F0-4724-BB4F-FD2BAF7F66C4}" srcOrd="1" destOrd="0" presId="urn:microsoft.com/office/officeart/2005/8/layout/orgChart1"/>
    <dgm:cxn modelId="{DA8F6215-EDCF-483D-A665-EA82300D1156}" type="presParOf" srcId="{BA1C73B6-F1F0-4724-BB4F-FD2BAF7F66C4}" destId="{7A88DE34-5EA6-4FC1-BB84-710E44137C9D}" srcOrd="0" destOrd="0" presId="urn:microsoft.com/office/officeart/2005/8/layout/orgChart1"/>
    <dgm:cxn modelId="{8906AA68-2618-439D-AF97-2ACB3D474EF6}" type="presParOf" srcId="{BA1C73B6-F1F0-4724-BB4F-FD2BAF7F66C4}" destId="{70C9978C-DA68-4356-A9B0-817BAF33F31E}" srcOrd="1" destOrd="0" presId="urn:microsoft.com/office/officeart/2005/8/layout/orgChart1"/>
    <dgm:cxn modelId="{64922546-C330-4F72-A782-BF19D55EE26D}" type="presParOf" srcId="{70C9978C-DA68-4356-A9B0-817BAF33F31E}" destId="{05B3C521-CAE1-4F59-9CC1-B663F125254B}" srcOrd="0" destOrd="0" presId="urn:microsoft.com/office/officeart/2005/8/layout/orgChart1"/>
    <dgm:cxn modelId="{1C30DEA3-8951-4055-8F40-8B8951E6E6FB}" type="presParOf" srcId="{05B3C521-CAE1-4F59-9CC1-B663F125254B}" destId="{6034287A-A7DA-4505-A3AC-38D9FBCA06AA}" srcOrd="0" destOrd="0" presId="urn:microsoft.com/office/officeart/2005/8/layout/orgChart1"/>
    <dgm:cxn modelId="{EF54FCA2-9C52-4988-B160-3E01FBD4CDCE}" type="presParOf" srcId="{05B3C521-CAE1-4F59-9CC1-B663F125254B}" destId="{CE413E2F-573B-428B-9D86-6774A4DAC2D5}" srcOrd="1" destOrd="0" presId="urn:microsoft.com/office/officeart/2005/8/layout/orgChart1"/>
    <dgm:cxn modelId="{0084BA0F-33B4-49C8-9EB2-F179D9867719}" type="presParOf" srcId="{70C9978C-DA68-4356-A9B0-817BAF33F31E}" destId="{0539E571-6B80-4444-AA62-77D332DC537C}" srcOrd="1" destOrd="0" presId="urn:microsoft.com/office/officeart/2005/8/layout/orgChart1"/>
    <dgm:cxn modelId="{F238C584-D2EA-47C8-8975-04235675098F}" type="presParOf" srcId="{70C9978C-DA68-4356-A9B0-817BAF33F31E}" destId="{2EBE685E-B08D-4794-B915-E7BF76B11189}" srcOrd="2" destOrd="0" presId="urn:microsoft.com/office/officeart/2005/8/layout/orgChart1"/>
    <dgm:cxn modelId="{8E77D5B2-706B-4BC8-85DD-60FA6135C7F3}" type="presParOf" srcId="{BA1C73B6-F1F0-4724-BB4F-FD2BAF7F66C4}" destId="{F24BCF8C-D3A9-42AC-9567-3548790CA37C}" srcOrd="2" destOrd="0" presId="urn:microsoft.com/office/officeart/2005/8/layout/orgChart1"/>
    <dgm:cxn modelId="{9875BC0E-BFFC-4A62-B343-76F00979DC0C}" type="presParOf" srcId="{BA1C73B6-F1F0-4724-BB4F-FD2BAF7F66C4}" destId="{7BD2EDE9-7907-42E5-BCA2-160C4522C5BE}" srcOrd="3" destOrd="0" presId="urn:microsoft.com/office/officeart/2005/8/layout/orgChart1"/>
    <dgm:cxn modelId="{C2CC50B9-355B-4259-A5B1-9F33F080C577}" type="presParOf" srcId="{7BD2EDE9-7907-42E5-BCA2-160C4522C5BE}" destId="{B3C9B7B9-AD75-4C2C-AA85-CA2213D9D5AD}" srcOrd="0" destOrd="0" presId="urn:microsoft.com/office/officeart/2005/8/layout/orgChart1"/>
    <dgm:cxn modelId="{4D45B4B3-A55E-47B1-84FC-D592FADD0EC9}" type="presParOf" srcId="{B3C9B7B9-AD75-4C2C-AA85-CA2213D9D5AD}" destId="{247D14A2-6AD7-42BC-8135-405C2768F528}" srcOrd="0" destOrd="0" presId="urn:microsoft.com/office/officeart/2005/8/layout/orgChart1"/>
    <dgm:cxn modelId="{D335C1D6-D843-4CE1-9760-60F1DBC3B5EB}" type="presParOf" srcId="{B3C9B7B9-AD75-4C2C-AA85-CA2213D9D5AD}" destId="{E31B67DF-7FF7-4BB0-A3E2-A81E32FC38D0}" srcOrd="1" destOrd="0" presId="urn:microsoft.com/office/officeart/2005/8/layout/orgChart1"/>
    <dgm:cxn modelId="{45C46BA1-61B2-4E69-ACB6-74F39A1CD119}" type="presParOf" srcId="{7BD2EDE9-7907-42E5-BCA2-160C4522C5BE}" destId="{0CA102C6-1D1D-4059-97C4-454A2F3DD9D9}" srcOrd="1" destOrd="0" presId="urn:microsoft.com/office/officeart/2005/8/layout/orgChart1"/>
    <dgm:cxn modelId="{64DAD6E4-B065-44F4-8317-3928F38CF0D4}" type="presParOf" srcId="{7BD2EDE9-7907-42E5-BCA2-160C4522C5BE}" destId="{04AF35C2-39AF-4189-889B-67CEEB1CD6C3}" srcOrd="2" destOrd="0" presId="urn:microsoft.com/office/officeart/2005/8/layout/orgChart1"/>
    <dgm:cxn modelId="{367991A5-54C9-4011-A64F-51E6D5FC3369}" type="presParOf" srcId="{17D326A4-9BD3-47E4-A2D7-13ED5753D7C9}" destId="{B1F2F2F6-1251-4515-9849-33948E2B44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406E3-9C00-4346-B4E1-D79852026F28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92825-3461-47A3-8FFF-949659F0BA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1090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EE07A-8746-49F9-A33D-E8764E4AD4E7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4F2CA-7DDF-45D2-8313-F976543F61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12533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Мы все понимаем, что дополнительное образование должно и дальше продолжать работать. Понимают это и Президент и наше Правительство. Если основное образование даёт основы знаний и общую установку на выбор своего места в мире профессий и в общественных отношениях, то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дополнительное образование его дополняет и завершает, позволяет ученикам расширить те знания, которые представляются им самыми важными для своего будущего.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3791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/>
              <a:t>Дополнительно образование – это не набор кружков и секций, а гибкое образовательное пространство, в котором есть место каждому ребенку для развития и воспитания. Дополнительное образование имеет другие возможности для развития и обновления. Из этого слайда мы видим, какие задачи надо решить. Меняются кадры, программы, финансирование. Где можно найти информацию?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3230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Сертификат дополнительного образования </a:t>
            </a:r>
            <a:r>
              <a:rPr lang="ru-RU" altLang="ru-RU" dirty="0">
                <a:solidFill>
                  <a:srgbClr val="FF0000"/>
                </a:solidFill>
              </a:rPr>
              <a:t>– реестровая запись о включении ребенка в систему персонифицированного дополнительного образования. Сертификат персонифицированного финансирования – статус сертификата дополнительного образования , предусматривающий его использование в соответствии с Правилами персонифицированного финансирования для обучения по дополнительным общеобразовательным программам, включенным в реестр сертифицированных образовательных программ.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b="1" dirty="0">
                <a:solidFill>
                  <a:srgbClr val="FF0000"/>
                </a:solidFill>
              </a:rPr>
              <a:t>Сертификат учета </a:t>
            </a:r>
            <a:r>
              <a:rPr lang="ru-RU" altLang="ru-RU" dirty="0">
                <a:solidFill>
                  <a:srgbClr val="FF0000"/>
                </a:solidFill>
              </a:rPr>
              <a:t>– статус сертификата дополнительного образования, не предусматривающий его использование в соответствии с Правилами персонифицированного финансирования для обучения по дополнительным общеобразовательным программам, включенным в реестр сертифицированных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xmlns="" val="401911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dirty="0"/>
              <a:t>Создан и работает общедоступный информационный портал по дополнительным общеобразовательным программам.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Этот портал позволяет семьям выбирать образовательные программы по любым запросам.</a:t>
            </a:r>
          </a:p>
        </p:txBody>
      </p:sp>
    </p:spTree>
    <p:extLst>
      <p:ext uri="{BB962C8B-B14F-4D97-AF65-F5344CB8AC3E}">
        <p14:creationId xmlns:p14="http://schemas.microsoft.com/office/powerpoint/2010/main" xmlns="" val="3802022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b="1" dirty="0"/>
              <a:t>Какие организации можно посещать с использованием сертификата?</a:t>
            </a:r>
          </a:p>
          <a:p>
            <a:pPr eaLnBrk="1" hangingPunct="1">
              <a:spcBef>
                <a:spcPct val="0"/>
              </a:spcBef>
            </a:pPr>
            <a:endParaRPr lang="ru-RU" altLang="ru-RU" b="1" dirty="0"/>
          </a:p>
          <a:p>
            <a:pPr eaLnBrk="1" hangingPunct="1">
              <a:spcBef>
                <a:spcPct val="0"/>
              </a:spcBef>
            </a:pPr>
            <a:r>
              <a:rPr lang="ru-RU" altLang="ru-RU" dirty="0"/>
              <a:t>Воспользоваться сертификатами можно только в тех учреждениях, которые получили лицензию и попали в реестр поставщиков образовательных услуг. Он постоянно пополняется и также доступен в личном кабинете. </a:t>
            </a:r>
          </a:p>
        </p:txBody>
      </p:sp>
    </p:spTree>
    <p:extLst>
      <p:ext uri="{BB962C8B-B14F-4D97-AF65-F5344CB8AC3E}">
        <p14:creationId xmlns:p14="http://schemas.microsoft.com/office/powerpoint/2010/main" xmlns="" val="335397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CE82E00-CC70-462B-9053-7F9DA75C18F8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92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орарп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28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3773D6-23E9-4F9D-9D6A-8EF1442AB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632848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639"/>
            <a:ext cx="1043608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344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378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89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32639"/>
            <a:ext cx="9144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орарп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884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51" r:id="rId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yar.pfdo.ru/information?municipalityId=371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noreply@pfdo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253134" y="2720052"/>
            <a:ext cx="4407098" cy="51921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100822" y="152614"/>
            <a:ext cx="2711722" cy="23763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95936" y="1340768"/>
            <a:ext cx="1008112" cy="10081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3072348"/>
            <a:ext cx="76565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Приоритетный проект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«Доступное дополнительное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 для детей»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2022610" y="127027"/>
            <a:ext cx="5724525" cy="42227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>
                <a:solidFill>
                  <a:srgbClr val="0070C0"/>
                </a:solidFill>
              </a:rPr>
              <a:t>Персонификация ДОД</a:t>
            </a:r>
          </a:p>
        </p:txBody>
      </p:sp>
      <p:pic>
        <p:nvPicPr>
          <p:cNvPr id="26627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403648" y="2204864"/>
            <a:ext cx="7437096" cy="4176464"/>
          </a:xfr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667247811"/>
              </p:ext>
            </p:extLst>
          </p:nvPr>
        </p:nvGraphicFramePr>
        <p:xfrm>
          <a:off x="1097543" y="585133"/>
          <a:ext cx="808239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6631" name="Группа 6"/>
          <p:cNvGrpSpPr>
            <a:grpSpLocks/>
          </p:cNvGrpSpPr>
          <p:nvPr/>
        </p:nvGrpSpPr>
        <p:grpSpPr bwMode="auto">
          <a:xfrm>
            <a:off x="-11427" y="137400"/>
            <a:ext cx="971550" cy="1011237"/>
            <a:chOff x="0" y="161391"/>
            <a:chExt cx="1043608" cy="1179377"/>
          </a:xfrm>
        </p:grpSpPr>
        <p:sp>
          <p:nvSpPr>
            <p:cNvPr id="26632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6633" name="Рисунок 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Рисунок 1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71309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-11427" y="137400"/>
            <a:ext cx="971550" cy="1011237"/>
            <a:chOff x="0" y="161391"/>
            <a:chExt cx="1043608" cy="1179377"/>
          </a:xfrm>
        </p:grpSpPr>
        <p:sp>
          <p:nvSpPr>
            <p:cNvPr id="5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hape 7"/>
          <p:cNvSpPr/>
          <p:nvPr/>
        </p:nvSpPr>
        <p:spPr>
          <a:xfrm>
            <a:off x="1187624" y="828737"/>
            <a:ext cx="7769924" cy="1188130"/>
          </a:xfrm>
          <a:prstGeom prst="leftRightRibbon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6814" y="1321902"/>
            <a:ext cx="3240360" cy="449152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Личный визит в УДО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619672" y="1148637"/>
            <a:ext cx="4496791" cy="2479283"/>
            <a:chOff x="-903844" y="-1831212"/>
            <a:chExt cx="4496791" cy="2479283"/>
          </a:xfrm>
          <a:scene3d>
            <a:camera prst="orthographicFront"/>
            <a:lightRig rig="flat" dir="t"/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504020" y="250230"/>
              <a:ext cx="3088927" cy="39784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-903844" y="-1831212"/>
              <a:ext cx="3088927" cy="3978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60452" rIns="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/>
                <a:t>Онлайн оформление заявки </a:t>
              </a:r>
            </a:p>
          </p:txBody>
        </p:sp>
      </p:grpSp>
      <p:pic>
        <p:nvPicPr>
          <p:cNvPr id="12" name="Объект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1100221" y="2264219"/>
            <a:ext cx="8015436" cy="437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968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pic>
        <p:nvPicPr>
          <p:cNvPr id="1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59632" y="1556792"/>
            <a:ext cx="3024336" cy="45852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707458" y="4581128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679999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 можете подать электронную заявку на сертификат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08104" y="1265677"/>
            <a:ext cx="2143125" cy="2143125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619672" y="5373216"/>
            <a:ext cx="24482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903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07458" y="4581128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679999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 можете подать электронную заявку на сертификат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508104" y="1265677"/>
            <a:ext cx="2143125" cy="2143125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63998" y="1495685"/>
            <a:ext cx="3359620" cy="382623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547664" y="2636912"/>
            <a:ext cx="21602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46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00566" y="1106731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09689" y="4941168"/>
            <a:ext cx="5641505" cy="1079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Визит в образовательную организацию для подтверждения персональных данных ребенка (активации сертификата)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47664" y="2185476"/>
            <a:ext cx="968110" cy="96811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84078" y="2265706"/>
            <a:ext cx="5672513" cy="733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Подаем электронную заявку на сертификат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09689" y="3537133"/>
            <a:ext cx="5672513" cy="877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Распечатать заявление, подписать (заявление приходит на электронную почту указанную при регистрации)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47664" y="3430267"/>
            <a:ext cx="1090882" cy="10908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84136" y="4856193"/>
            <a:ext cx="1196413" cy="11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426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19209" y="1916832"/>
            <a:ext cx="7148804" cy="410445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763688" y="2348880"/>
            <a:ext cx="187220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0551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86083" y="1033277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00566" y="1720559"/>
            <a:ext cx="3515450" cy="50388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93232" y="1191943"/>
            <a:ext cx="3207456" cy="44410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52120" y="4481736"/>
            <a:ext cx="343238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8770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959"/>
          <a:stretch/>
        </p:blipFill>
        <p:spPr>
          <a:xfrm>
            <a:off x="1051937" y="35523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93611" y="79327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9518" y="1052736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61662" y="3544388"/>
            <a:ext cx="3193650" cy="31969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66819" y="946571"/>
            <a:ext cx="1090882" cy="1090882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49558" y="1891612"/>
            <a:ext cx="3024336" cy="458528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860032" y="2037453"/>
            <a:ext cx="4104456" cy="14312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Личный визит в образовательную организацию для подачи заявки на сертификат (активации сертификата)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51937" y="6215743"/>
            <a:ext cx="4158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8" tooltip="список ОО"/>
              </a:rPr>
              <a:t>https://yar.pfdo.ru/information?municipalityId=371</a:t>
            </a:r>
            <a:endParaRPr lang="ru-RU" sz="1200" dirty="0"/>
          </a:p>
          <a:p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9061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23628" y="980728"/>
            <a:ext cx="7560839" cy="453650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532439" y="5229200"/>
            <a:ext cx="504056" cy="432048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2248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пришли ни заявление, ни сертификат.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и заявление должны прийти Вам на электронную почту указанную при регистрации. Проверьте папку «Спам» (или «Нежелательные»). Добавьте отправителя </a:t>
            </a:r>
            <a:r>
              <a:rPr lang="ru-RU" altLang="ru-RU" sz="12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noreply@pfdo.ru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список надежных. В связи с большим числом регистрирующихся возможны задержки в отправке писем.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писем нет, обратитесь в уполномоченный орган (муниципалитет) или организацию, уполномоченную на ведение реестра сертификатов в вашем муниципалитете, для выдачи вам выписки из реестра сертификатов (сертификат с доступом в личный кабинет ребенка), заявления на получение сертификата и согласия на обработку персональных данных.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 пришел сертификат, пришло заявление.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папку «Спам» (или «Нежелательные»). Добавьте отправителя </a:t>
            </a:r>
            <a:r>
              <a:rPr lang="ru-RU" altLang="ru-RU" sz="12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noreply@pfdo.ru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список надежных. В связи с большим числом регистрирующихся возможны задержки в отправке писем.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письма нет, то воспользуйтесь возможностью восстановления пароля на сайте (инструкция на главной странице портала под знаком вопроса в правом нижнем углу). Логин - это номер сертификата, который указан в пришедшем заявлении.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 восстановлении пароля возникает сообщение о том, что указанный сертификат не существует или что отправка письма невозможна в связи с тем, что пользователь запретил отправлять письма, то обратитесь в уполномоченный орган (муниципалитет) или организацию, уполномоченную на ведение реестра сертификатов в вашем муниципалитете, для отправки данных в ПФДО или для создания новой выписки из реестра сертификатов (сертификат с доступом в личный кабинет ребенка).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Не пришло заявление, пришел сертификат.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папку «Спам» (или «Нежелательные»). Добавьте отправителя </a:t>
            </a:r>
            <a:r>
              <a:rPr lang="ru-RU" altLang="ru-RU" sz="1200" dirty="0">
                <a:solidFill>
                  <a:srgbClr val="337AB7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noreply@pfdo.ru</a:t>
            </a: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список надежных. В связи с большим числом регистрирующихся возможны задержки в отправке писем.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писем нет, обратитесь в уполномоченный орган (муниципалитет) или организацию, уполномоченную на ведение реестра сертификатов в вашем муниципалитете,  для выдачи вам заявления на получение сертификата и согласия на обработку персональных данных.</a:t>
            </a: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98258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10" name="Picture 2" descr="http://present5.com/presentation/87a4fd56424578221d7219ffa5605c95/image-2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8028384" cy="60212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5680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 помните 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ссылку «Получить сертификат». Выберите пункт «Напомнить номер сертификата». Введите персональные данные ребенка. Нажмите кнопку «Поиск». Если персональные данные введены так же, как и при регистрации, то будет отображен 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 персональных данных ребенка ошибка.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сертификатов, чтобы она через свой личный кабинет в АИС "Реестр сертификатов" нашла заявку на вашего ребенка и отредактировала её.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уточнение персональных данных. Её можно подать через организацию, принимающую заявление на получение сертификатов, или самостоятельно через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 На третьем шаге нажмите на ссылку «Внести уточнения в персональные данные». Внесите номер сертификата, выберите причину изменений, отметьте галочками поля, в которые планируйте внести изменения.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  <a:endParaRPr lang="ru-RU" alt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srgbClr val="333333"/>
                </a:solidFill>
                <a:latin typeface="OpenSans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46169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Не помните 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Нажмите на ссылку «Получить сертификат». Выберите пункт «Напомнить номер сертификата». Введите персональные данные ребенка. Нажмите кнопку «Поиск». Если персональные данные введены так же, как и при регистрации, то будет отображен номер сертификата.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 персональных данных ребенка ошибка.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сертификатов, чтобы она через свой личный кабинет в АИС "Реестр сертификатов" нашла заявку на вашего ребенка и отредактировала её.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уточнение персональных данных. Её можно подать через организацию, принимающую заявление на получение сертификатов, или самостоятельно через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 На третьем шаге нажмите на ссылку «Внести уточнения в персональные данные». Внесите номер сертификата, выберите причину изменений, отметьте галочками поля, в которые планируйте внести изменения.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  <a:endParaRPr lang="ru-RU" altLang="ru-RU" sz="16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1600" dirty="0">
                <a:solidFill>
                  <a:srgbClr val="333333"/>
                </a:solidFill>
                <a:latin typeface="OpenSans"/>
              </a:rPr>
              <a:t>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13094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992888" cy="56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При создании заявки на получение сертификата ошиблись в указании муниципалитета</a:t>
            </a:r>
          </a:p>
          <a:p>
            <a:pPr marL="0" indent="0" algn="just">
              <a:buNone/>
            </a:pPr>
            <a:endParaRPr lang="ru-RU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 того муниципалитета, в который была направлена заявка, чтобы она через свой личный кабинет в АИС "Реестр сертификатов" нашла заявку на вашего ребенка и отказала по ней.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внесение изменений в связи с изменением муниципалитета проживания. Её можно подать через организацию, принимающую заявление на получение сертификатов, или самостоятельно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черз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 На третьем шаге нажмите на ссылку «Внести изменения в связи с изменением муниципалитета проживания». Внесите номер сертификата, заполните все поля.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При создании заявки на получение сертификата система сообщает о том, что у вас уже есть неподтвержденная заявка на получение сертификата или сам сертификат.</a:t>
            </a:r>
          </a:p>
          <a:p>
            <a:pPr marL="0" indent="0" algn="just">
              <a:buNone/>
            </a:pP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нужно узнать номер сертификата, уже созданного для вашего ребенка. Для этого: Пройдите по ссылке "Получить сертификат" потом выберите пункт "Напомнить номер сертификата". В появившихся полях введите ФИО ребенка без ошибок и последние 4 цифры его документа (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свид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 о рождении или паспорта). Обратитесь в уполномоченный орган (муниципалитет) или организацию, уполномоченную на ведение реестра сертификатов в вашем муниципалитете, для выдачи вам выписки из реестра сертификатов (сертификат с доступом в личный кабинет ребенка), заявления на получение сертификата и согласия на обработку персональных данных.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90887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Часто задаваемые вопросы от родителей при получении сертификата ДО и ответы на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992888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 При создании заявки на получение сертификата ошиблись в указании группы сертификата.</a:t>
            </a:r>
          </a:p>
          <a:p>
            <a:pPr marL="0" indent="0" algn="just">
              <a:buNone/>
            </a:pP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еще не активирован (то есть не подтверждены персональные данные ребенка посредством подачи вами подписанного заявления на получение сертификата вместе с документами, подтверждающими персональные данные ребенка, в организацию, принимающую заявления на получение сертификатов), то можно обратиться в организацию, принимающую заявления на получение сертификатов, чтобы она через свой личный кабинет в АИС "Реестр сертификатов" нашла заявку на вашего ребенка и отредактировала её.</a:t>
            </a:r>
          </a:p>
          <a:p>
            <a:pPr marL="0" indent="0" algn="just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сертификат уже активирован, то необходимо подать заявку на изменение группы сертификатов. Её можно подать через организацию, принимающую заявление на получение сертификатов, или самостоятельно через портал-навигатор ПФДО. Для этого: нажмите на ссылку «Получить сертификат». Начните процедуру подачи заявки, так же, как при получении сертификата (см. инструкцию на главной странице портала под знаком вопроса в правом нижнем углу «Как получить сертификат?»). На третьем шаге нажмите на ссылку «Изменить группу сертификата». Внесите номер сертификата, выберите название нужной группы сертификатов из раскрывающегося списка и внесите информацию о ребенке и заявителе, отметьте галочками поля, в которые планируйте внести изменения. Ознакомьтесь с условиями Правил персонифицированного финансирования дополнительного образования детей и муниципальным Положением о персонифицированном образовании , а так же Пользовательским соглашением АИС «Реестр сертификатов», и подтвердите, поставив галочки.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11431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Личный кабинет ребенка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59632" y="980728"/>
            <a:ext cx="7704856" cy="55832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1628800"/>
            <a:ext cx="1512168" cy="144016"/>
          </a:xfrm>
          <a:prstGeom prst="rect">
            <a:avLst/>
          </a:prstGeom>
          <a:solidFill>
            <a:srgbClr val="3D73A5"/>
          </a:solidFill>
          <a:ln>
            <a:solidFill>
              <a:srgbClr val="3D7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01429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Личный кабинет ребенка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59632" y="980728"/>
            <a:ext cx="6192688" cy="19442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848" y="1484784"/>
            <a:ext cx="1512168" cy="144016"/>
          </a:xfrm>
          <a:prstGeom prst="rect">
            <a:avLst/>
          </a:prstGeom>
          <a:solidFill>
            <a:srgbClr val="3D73A5"/>
          </a:solidFill>
          <a:ln>
            <a:solidFill>
              <a:srgbClr val="3D73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259632" y="4653137"/>
            <a:ext cx="7704856" cy="2024082"/>
          </a:xfrm>
          <a:prstGeom prst="wedgeRectCallout">
            <a:avLst>
              <a:gd name="adj1" fmla="val -17283"/>
              <a:gd name="adj2" fmla="val -17464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Объем средств доступных для использования 31.12.2019 в случае выбора программы до 30.11.2019 из реестра сертифицированных программ</a:t>
            </a:r>
          </a:p>
          <a:p>
            <a:pPr algn="ctr"/>
            <a:r>
              <a:rPr lang="ru-RU" dirty="0"/>
              <a:t>При выборе программы после указанного срока объем средств будет скорректирован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3959932" y="2892869"/>
            <a:ext cx="5112568" cy="1872208"/>
          </a:xfrm>
          <a:prstGeom prst="wedgeRectCallout">
            <a:avLst>
              <a:gd name="adj1" fmla="val -59159"/>
              <a:gd name="adj2" fmla="val -10262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Объем обеспечения определенный на период с 01.09.2019 по 31.12.2019.</a:t>
            </a:r>
          </a:p>
          <a:p>
            <a:pPr algn="ctr"/>
            <a:r>
              <a:rPr lang="ru-RU" dirty="0"/>
              <a:t>Доступен в полном объеме при выборе программы из реестра сертифицированных программ до 30.09.2019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8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782151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848872" cy="864096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Контакты с муниципальным опорным центром г. Ярославль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03679549"/>
              </p:ext>
            </p:extLst>
          </p:nvPr>
        </p:nvGraphicFramePr>
        <p:xfrm>
          <a:off x="1187624" y="1412776"/>
          <a:ext cx="7956376" cy="489654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956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896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effectLst/>
                        </a:rPr>
                        <a:t>МОУ</a:t>
                      </a:r>
                      <a:r>
                        <a:rPr lang="ru-RU" sz="2000" kern="1200" baseline="0" dirty="0">
                          <a:effectLst/>
                        </a:rPr>
                        <a:t> Городской центр развития образования</a:t>
                      </a:r>
                      <a:endParaRPr lang="ru-RU" sz="2000" kern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Адрес: 150000, Ярославская область, город Ярославль, 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sz="1800" kern="1200" dirty="0">
                          <a:effectLst/>
                        </a:rPr>
                        <a:t>улица </a:t>
                      </a:r>
                      <a:r>
                        <a:rPr lang="ru-RU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Большая Октябрьская ул., 44/60,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dirty="0"/>
                    </a:p>
                    <a:p>
                      <a:pPr algn="ctr"/>
                      <a:r>
                        <a:rPr lang="ru-RU" sz="1800" kern="1200" dirty="0">
                          <a:effectLst/>
                        </a:rPr>
                        <a:t>Телефон: 8(4852)</a:t>
                      </a:r>
                      <a:r>
                        <a:rPr lang="ru-RU" sz="1800" kern="1200" baseline="0" dirty="0">
                          <a:effectLst/>
                        </a:rPr>
                        <a:t> 40-96-71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r>
                        <a:rPr lang="ru-RU" dirty="0"/>
                        <a:t>72-57-23  73-02-43</a:t>
                      </a:r>
                    </a:p>
                    <a:p>
                      <a:pPr algn="ctr"/>
                      <a:r>
                        <a:rPr lang="ru-RU" dirty="0"/>
                        <a:t>Контактное лицо: Тихомирова Любовь </a:t>
                      </a:r>
                      <a:r>
                        <a:rPr lang="ru-RU" dirty="0" err="1"/>
                        <a:t>Нестеровна</a:t>
                      </a:r>
                      <a:endParaRPr lang="ru-RU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 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Сайт: </a:t>
                      </a:r>
                      <a:r>
                        <a:rPr lang="en-US" sz="1800" u="sng" strike="noStrike" kern="1200" dirty="0">
                          <a:effectLst/>
                        </a:rPr>
                        <a:t>http://www.gcro.ru/pfdo-ruk</a:t>
                      </a:r>
                      <a:r>
                        <a:rPr lang="ru-RU" sz="1800" u="sng" strike="noStrike" kern="1200">
                          <a:effectLst/>
                        </a:rPr>
                        <a:t> </a:t>
                      </a:r>
                      <a:r>
                        <a:rPr lang="ru-RU" dirty="0"/>
                        <a:t/>
                      </a:r>
                      <a:br>
                        <a:rPr lang="ru-RU" dirty="0"/>
                      </a:br>
                      <a:endParaRPr lang="ru-RU" dirty="0"/>
                    </a:p>
                  </a:txBody>
                  <a:tcPr marL="55010" marR="5501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329" y="188640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7901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8" name="Рисунок 1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424164"/>
            <a:ext cx="8120256" cy="609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641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632848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Финансово-экономические механизмы  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851" y="1745432"/>
            <a:ext cx="908901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0" y="13381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1488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2400" b="1" dirty="0">
                <a:solidFill>
                  <a:srgbClr val="0070C0"/>
                </a:solidFill>
              </a:rPr>
              <a:t>Механизм</a:t>
            </a:r>
            <a:r>
              <a:rPr lang="ru-RU" altLang="ru-RU" b="1" i="1" dirty="0">
                <a:solidFill>
                  <a:schemeClr val="bg1"/>
                </a:solidFill>
              </a:rPr>
              <a:t> </a:t>
            </a:r>
            <a:r>
              <a:rPr lang="ru-RU" altLang="ru-RU" sz="2400" b="1" dirty="0">
                <a:solidFill>
                  <a:srgbClr val="0070C0"/>
                </a:solidFill>
              </a:rPr>
              <a:t>персонифицированного финансирования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1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02926" y="1052736"/>
            <a:ext cx="804107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0" y="13381"/>
            <a:ext cx="1043608" cy="1179377"/>
            <a:chOff x="0" y="161391"/>
            <a:chExt cx="1043608" cy="1179377"/>
          </a:xfrm>
        </p:grpSpPr>
        <p:sp>
          <p:nvSpPr>
            <p:cNvPr id="7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110136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064896" cy="1196752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Единый информационный портал по дополнительным общеобразовательным программам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5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8011648" cy="424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9605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87624" y="1628800"/>
            <a:ext cx="7560839" cy="4536504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0" y="161391"/>
            <a:ext cx="1043608" cy="1179377"/>
            <a:chOff x="0" y="161391"/>
            <a:chExt cx="1043608" cy="1179377"/>
          </a:xfrm>
        </p:grpSpPr>
        <p:sp>
          <p:nvSpPr>
            <p:cNvPr id="6" name="Заголовок 1">
              <a:extLst>
                <a:ext uri="{FF2B5EF4-FFF2-40B4-BE49-F238E27FC236}">
                  <a16:creationId xmlns:a16="http://schemas.microsoft.com/office/drawing/2014/main" xmlns="" id="{8B713705-5AE7-47F0-A778-22231993419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854274"/>
              <a:ext cx="1043608" cy="48649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r>
                <a:rPr lang="ru-RU" sz="8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126462" y="161391"/>
              <a:ext cx="790684" cy="692883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395536" y="395537"/>
              <a:ext cx="288032" cy="288032"/>
            </a:xfrm>
            <a:prstGeom prst="rect">
              <a:avLst/>
            </a:prstGeom>
          </p:spPr>
        </p:pic>
      </p:grp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290126"/>
            <a:ext cx="8100392" cy="133867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Региональный общедоступный навигатор ДОД</a:t>
            </a:r>
          </a:p>
        </p:txBody>
      </p:sp>
    </p:spTree>
    <p:extLst>
      <p:ext uri="{BB962C8B-B14F-4D97-AF65-F5344CB8AC3E}">
        <p14:creationId xmlns:p14="http://schemas.microsoft.com/office/powerpoint/2010/main" xmlns="" val="290967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8172400" cy="1052736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0070C0"/>
                </a:solidFill>
              </a:rPr>
              <a:t>Какие организации можно посещать с использованием сертификата?</a:t>
            </a:r>
          </a:p>
        </p:txBody>
      </p:sp>
      <p:pic>
        <p:nvPicPr>
          <p:cNvPr id="5" name="Рисунок 2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62680" y="1140115"/>
            <a:ext cx="8081320" cy="502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45491" y="87313"/>
            <a:ext cx="971550" cy="1011237"/>
            <a:chOff x="0" y="161391"/>
            <a:chExt cx="1043608" cy="1179377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8" name="Рисунок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423231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49363" y="985838"/>
            <a:ext cx="56832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Заголовок 1"/>
          <p:cNvSpPr txBox="1">
            <a:spLocks/>
          </p:cNvSpPr>
          <p:nvPr/>
        </p:nvSpPr>
        <p:spPr bwMode="auto">
          <a:xfrm>
            <a:off x="1143000" y="1498600"/>
            <a:ext cx="782638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6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24580" name="Подзаголовок 2"/>
          <p:cNvSpPr txBox="1">
            <a:spLocks/>
          </p:cNvSpPr>
          <p:nvPr/>
        </p:nvSpPr>
        <p:spPr bwMode="auto">
          <a:xfrm>
            <a:off x="1139825" y="5643563"/>
            <a:ext cx="7778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fld id="{C9F548DF-292A-4B1F-9B9C-BDFC0835F980}" type="slidenum">
              <a:rPr lang="ru-RU" altLang="ru-RU" sz="9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algn="ctr" eaLnBrk="1" hangingPunct="1">
                <a:buFont typeface="Arial" panose="020B0604020202020204" pitchFamily="34" charset="0"/>
                <a:buNone/>
              </a:pPr>
              <a:t>9</a:t>
            </a:fld>
            <a:endParaRPr lang="ru-RU" altLang="ru-RU" sz="9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/>
          </p:cNvPr>
          <p:cNvSpPr txBox="1">
            <a:spLocks/>
          </p:cNvSpPr>
          <p:nvPr/>
        </p:nvSpPr>
        <p:spPr>
          <a:xfrm>
            <a:off x="2141538" y="1862138"/>
            <a:ext cx="5454650" cy="3781425"/>
          </a:xfrm>
          <a:prstGeom prst="rect">
            <a:avLst/>
          </a:prstGeom>
        </p:spPr>
        <p:txBody>
          <a:bodyPr lIns="68580" tIns="34290" rIns="68580" bIns="3429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ru-RU" sz="1650" dirty="0">
              <a:solidFill>
                <a:prstClr val="black"/>
              </a:solidFill>
            </a:endParaRPr>
          </a:p>
        </p:txBody>
      </p:sp>
      <p:sp>
        <p:nvSpPr>
          <p:cNvPr id="24582" name="Содержимое 2"/>
          <p:cNvSpPr txBox="1">
            <a:spLocks/>
          </p:cNvSpPr>
          <p:nvPr/>
        </p:nvSpPr>
        <p:spPr bwMode="auto">
          <a:xfrm>
            <a:off x="2141538" y="985838"/>
            <a:ext cx="545465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ru-RU" altLang="ru-RU" sz="1800">
              <a:solidFill>
                <a:srgbClr val="1C75BC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2038" y="222250"/>
            <a:ext cx="7993062" cy="568325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ru-RU" altLang="ru-RU" sz="1500" b="1">
                <a:solidFill>
                  <a:srgbClr val="0070C0"/>
                </a:solidFill>
              </a:rPr>
              <a:t>Распределение программ по реестрам </a:t>
            </a:r>
            <a:r>
              <a:rPr lang="en-US" altLang="ru-RU" sz="1500" b="1">
                <a:solidFill>
                  <a:srgbClr val="0070C0"/>
                </a:solidFill>
              </a:rPr>
              <a:t/>
            </a:r>
            <a:br>
              <a:rPr lang="en-US" altLang="ru-RU" sz="1500" b="1">
                <a:solidFill>
                  <a:srgbClr val="0070C0"/>
                </a:solidFill>
              </a:rPr>
            </a:br>
            <a:r>
              <a:rPr lang="ru-RU" altLang="ru-RU" sz="1500" b="1">
                <a:solidFill>
                  <a:srgbClr val="0070C0"/>
                </a:solidFill>
              </a:rPr>
              <a:t>(ответственные МРГ, специалисты МОЦ)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2038" y="717551"/>
            <a:ext cx="7993062" cy="4160838"/>
          </a:xfrm>
        </p:spPr>
        <p:txBody>
          <a:bodyPr rtlCol="0">
            <a:normAutofit fontScale="85000" lnSpcReduction="20000"/>
          </a:bodyPr>
          <a:lstStyle/>
          <a:p>
            <a:pPr marL="0" lvl="1" indent="0" algn="just" fontAlgn="auto">
              <a:spcAft>
                <a:spcPts val="0"/>
              </a:spcAft>
              <a:buClr>
                <a:srgbClr val="1C75BC"/>
              </a:buClr>
              <a:buFont typeface="Arial" panose="020B0604020202020204" pitchFamily="34" charset="0"/>
              <a:buNone/>
              <a:defRPr/>
            </a:pPr>
            <a:r>
              <a:rPr lang="ru-RU" sz="21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бюджетных программ:</a:t>
            </a:r>
          </a:p>
          <a:p>
            <a:pPr marL="342900" lvl="3" algn="just" fontAlgn="auto">
              <a:spcAft>
                <a:spcPts val="0"/>
              </a:spcAft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предпрофессиональных программ – база данных о ДОП в области искусств и(или) физической культуры и спорта, реализуемых образовательными организациями за счет бюджетных ассигнований;</a:t>
            </a:r>
          </a:p>
          <a:p>
            <a:pPr marL="342900" lvl="3" algn="just" fontAlgn="auto">
              <a:spcAft>
                <a:spcPts val="0"/>
              </a:spcAft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значимых программ – база данных о ДОП, реализуемых образовательными организациями за счет бюджетных ассигнований, в установленном порядке признаваемых важными для социально-экономического развития Ярославской области или муниципального района;</a:t>
            </a:r>
          </a:p>
          <a:p>
            <a:pPr marL="342900" lvl="3" algn="just" fontAlgn="auto">
              <a:spcAft>
                <a:spcPts val="0"/>
              </a:spcAft>
              <a:defRPr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общеразвивающих программ – база данных о ДОП, не вошедших в реестр значимых программ, в отношении которых принято решение о сохранении финансирования за счет бюджетных ассигнований, независимо от спроса со стороны населения муниципального района;</a:t>
            </a:r>
          </a:p>
          <a:p>
            <a:pPr marL="257175" lvl="2" indent="-257175" algn="just" fontAlgn="auto">
              <a:spcAft>
                <a:spcPts val="0"/>
              </a:spcAft>
              <a:buFontTx/>
              <a:buChar char="-"/>
              <a:defRPr/>
            </a:pP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900" b="1" kern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еестр сертифицированных программ:</a:t>
            </a:r>
          </a:p>
          <a:p>
            <a:pPr marL="333375" lvl="2" indent="-200025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база данных о ДОП, реализуемых негосударственными, государственными и муниципальными поставщиками образовательных услуг в рамках внебюджетной деятельности, формируемая в соответствии с правилами персонифицированного финансирования дополнительного образования детей в Ярославской области</a:t>
            </a:r>
            <a:endParaRPr lang="en-US" sz="1900" kern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3375" lvl="2" indent="-200025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kern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Реестр внебюджетных программ</a:t>
            </a:r>
            <a:endParaRPr lang="ru-RU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585" name="Группа 9"/>
          <p:cNvGrpSpPr>
            <a:grpSpLocks/>
          </p:cNvGrpSpPr>
          <p:nvPr/>
        </p:nvGrpSpPr>
        <p:grpSpPr bwMode="auto">
          <a:xfrm>
            <a:off x="45491" y="87313"/>
            <a:ext cx="971550" cy="1011237"/>
            <a:chOff x="0" y="161391"/>
            <a:chExt cx="1043608" cy="1179377"/>
          </a:xfrm>
        </p:grpSpPr>
        <p:sp>
          <p:nvSpPr>
            <p:cNvPr id="24592" name="Заголовок 1"/>
            <p:cNvSpPr txBox="1">
              <a:spLocks/>
            </p:cNvSpPr>
            <p:nvPr/>
          </p:nvSpPr>
          <p:spPr bwMode="auto">
            <a:xfrm>
              <a:off x="0" y="854274"/>
              <a:ext cx="1043608" cy="486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Ярославская </a:t>
              </a:r>
            </a:p>
            <a:p>
              <a:pPr algn="ctr" eaLnBrk="1" hangingPunct="1"/>
              <a:r>
                <a:rPr lang="ru-RU" altLang="ru-RU" sz="6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область</a:t>
              </a:r>
            </a:p>
          </p:txBody>
        </p:sp>
        <p:pic>
          <p:nvPicPr>
            <p:cNvPr id="24593" name="Рисунок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462" y="161391"/>
              <a:ext cx="790684" cy="692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Рисунок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5537"/>
              <a:ext cx="288032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586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50013" y="4878388"/>
            <a:ext cx="2516187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3533" y="4991306"/>
            <a:ext cx="1408324" cy="13180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8" name="Рисунок 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1175" y="5186363"/>
            <a:ext cx="566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Рисунок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87177" y="4968874"/>
            <a:ext cx="62071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Рисунок 1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5213" y="4737100"/>
            <a:ext cx="15859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777342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6F49190B-A57E-4DE0-AEC8-E448FE3255F8}" vid="{1DE69902-C416-4139-8FB7-534032D195D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4132</TotalTime>
  <Words>875</Words>
  <Application>Microsoft Office PowerPoint</Application>
  <PresentationFormat>Экран (4:3)</PresentationFormat>
  <Paragraphs>171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Тема1</vt:lpstr>
      <vt:lpstr>Ярославская область</vt:lpstr>
      <vt:lpstr>Слайд 2</vt:lpstr>
      <vt:lpstr>Слайд 3</vt:lpstr>
      <vt:lpstr>Финансово-экономические механизмы  проекта </vt:lpstr>
      <vt:lpstr>Механизм персонифицированного финансирования</vt:lpstr>
      <vt:lpstr>Единый информационный портал по дополнительным общеобразовательным программам</vt:lpstr>
      <vt:lpstr>Региональный общедоступный навигатор ДОД</vt:lpstr>
      <vt:lpstr>Какие организации можно посещать с использованием сертификата?</vt:lpstr>
      <vt:lpstr>Распределение программ по реестрам  (ответственные МРГ, специалисты МОЦ)</vt:lpstr>
      <vt:lpstr>Персонификация ДОД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Часто задаваемые вопросы от родителей при получении сертификата ДО и ответы на них</vt:lpstr>
      <vt:lpstr>Личный кабинет ребенка</vt:lpstr>
      <vt:lpstr>Личный кабинет ребенка</vt:lpstr>
      <vt:lpstr>Контакты с муниципальным опорным центром г. Ярославль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Пользователь Windows</cp:lastModifiedBy>
  <cp:revision>87</cp:revision>
  <cp:lastPrinted>2018-11-27T09:31:24Z</cp:lastPrinted>
  <dcterms:created xsi:type="dcterms:W3CDTF">2017-10-16T07:43:36Z</dcterms:created>
  <dcterms:modified xsi:type="dcterms:W3CDTF">2019-03-27T11:49:34Z</dcterms:modified>
</cp:coreProperties>
</file>