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1" r:id="rId9"/>
    <p:sldId id="262" r:id="rId10"/>
    <p:sldId id="266" r:id="rId11"/>
    <p:sldId id="265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144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fdeti.ru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0178" name="Picture 2" descr="http://vchecherin.ru/qckrmme/blyutuz_dlya_kompyutera_asus_f5_skachat_9321_1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259632" y="2132856"/>
            <a:ext cx="6408712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4400" b="1" dirty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Уполномоченный по правам ребенка</a:t>
            </a:r>
            <a:endParaRPr lang="ru-RU" sz="4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0178" name="Picture 2" descr="http://vchecherin.ru/qckrmme/blyutuz_dlya_kompyutera_asus_f5_skachat_9321_1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971600" y="1628801"/>
            <a:ext cx="7200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Нормативные документы по правам ребёнка </a:t>
            </a:r>
          </a:p>
        </p:txBody>
      </p:sp>
      <p:sp>
        <p:nvSpPr>
          <p:cNvPr id="73729" name="Rectangle 1"/>
          <p:cNvSpPr>
            <a:spLocks noChangeArrowheads="1"/>
          </p:cNvSpPr>
          <p:nvPr/>
        </p:nvSpPr>
        <p:spPr bwMode="auto">
          <a:xfrm>
            <a:off x="539552" y="2568479"/>
            <a:ext cx="8104414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1" algn="ctr" fontAlgn="base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kumimoji="0" lang="ru-RU" sz="16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Конвенция о правах ребенка 2013г</a:t>
            </a:r>
            <a:endParaRPr kumimoji="0" lang="ru-RU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6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Декларация прав ребенка (1959 г)</a:t>
            </a:r>
            <a:endParaRPr kumimoji="0" lang="ru-RU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600" b="0" i="0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Федеральный закон от 24 июля 1998г. N 124-ФЗ "Об основных гарантиях прав ребенка в Российской Федерации"</a:t>
            </a:r>
            <a:endParaRPr kumimoji="0" lang="ru-RU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3733" name="Picture 5" descr="http://tsdbklimovo.ru/wp-content/uploads/2016/03/5831_c81534ebad0b3dd8044a05f21b472aa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4005064"/>
            <a:ext cx="1800201" cy="2398989"/>
          </a:xfrm>
          <a:prstGeom prst="rect">
            <a:avLst/>
          </a:prstGeom>
          <a:noFill/>
        </p:spPr>
      </p:pic>
      <p:pic>
        <p:nvPicPr>
          <p:cNvPr id="73737" name="Picture 9" descr="http://kaliningrad.bezformata.ru/content/image6229273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27784" y="4077072"/>
            <a:ext cx="1682669" cy="2402632"/>
          </a:xfrm>
          <a:prstGeom prst="rect">
            <a:avLst/>
          </a:prstGeom>
          <a:noFill/>
        </p:spPr>
      </p:pic>
      <p:pic>
        <p:nvPicPr>
          <p:cNvPr id="73739" name="Picture 11" descr="http://ekbkolybel.ru/files/image/semejnyjkodeks.(1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99992" y="4077072"/>
            <a:ext cx="1728192" cy="2376264"/>
          </a:xfrm>
          <a:prstGeom prst="rect">
            <a:avLst/>
          </a:prstGeom>
          <a:noFill/>
        </p:spPr>
      </p:pic>
      <p:pic>
        <p:nvPicPr>
          <p:cNvPr id="73741" name="Picture 13" descr="https://cdn.eksmo.ru/v2/ITD000000000225048/COVER/cover3d1__w340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16216" y="4077072"/>
            <a:ext cx="1700030" cy="23826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0178" name="Picture 2" descr="http://vchecherin.ru/qckrmme/blyutuz_dlya_kompyutera_asus_f5_skachat_9321_1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547664" y="1201552"/>
            <a:ext cx="648072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Что дает детскому дошкольному учреждению работа Уполномоченного по правам ребенка?</a:t>
            </a:r>
            <a:endParaRPr kumimoji="0" lang="ru-RU" sz="28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39552" y="2479632"/>
            <a:ext cx="8064896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sng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Детям</a:t>
            </a:r>
            <a:r>
              <a:rPr kumimoji="0" lang="ru-RU" sz="2000" b="1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чувство правовой защищенности – есть человек, к которому можно пойти со своими проблемами;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понимание, что можно и нужно жить по правилам, что у других людей есть тоже свои права и их нужно уважать;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понимание, что конфликты можно и нужно разрешать мирно, договариваясь.</a:t>
            </a:r>
            <a:endParaRPr kumimoji="0" lang="ru-RU" sz="2000" b="1" i="0" u="none" strike="noStrike" cap="none" normalizeH="0" baseline="0" dirty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539552" y="4872418"/>
            <a:ext cx="806489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sng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Воспитателям</a:t>
            </a:r>
            <a:r>
              <a:rPr kumimoji="0" lang="ru-RU" sz="2000" b="1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осознание границ своих полномочий;</a:t>
            </a:r>
            <a:endParaRPr kumimoji="0" lang="ru-RU" sz="2000" b="1" i="0" u="none" strike="noStrike" cap="none" normalizeH="0" baseline="0" dirty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9552" y="5582570"/>
            <a:ext cx="806489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возможность отстоять свои права, не вступая в открытый конфликт с администрацией и родителями.</a:t>
            </a:r>
            <a:endParaRPr kumimoji="0" lang="ru-RU" sz="2000" b="1" i="0" u="none" strike="noStrike" cap="none" normalizeH="0" baseline="0" dirty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0178" name="Picture 2" descr="http://vchecherin.ru/qckrmme/blyutuz_dlya_kompyutera_asus_f5_skachat_9321_1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539552" y="1288162"/>
            <a:ext cx="8136904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sng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Родителям</a:t>
            </a:r>
            <a:r>
              <a:rPr kumimoji="0" lang="ru-RU" sz="2000" b="1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спокойствие за детей, т. к. вероятность, что их обидят или унизят уменьшается;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при конфликтной ситуации родителям есть с кем посоветоваться, разобраться, кто прав, не вводя в конфликт в официальное русло.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899592" y="3526872"/>
            <a:ext cx="7488832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sng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Детскому дошкольному учреждению в целом</a:t>
            </a:r>
            <a:r>
              <a:rPr kumimoji="0" lang="ru-RU" sz="28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формирование благоприятной атмосферы;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конфликты не перерастают в борьбу, возникает ощущение единой команды.</a:t>
            </a:r>
            <a:endParaRPr kumimoji="0" lang="ru-RU" sz="2800" b="1" i="0" u="none" strike="noStrike" cap="none" normalizeH="0" baseline="0" dirty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0178" name="Picture 2" descr="http://vchecherin.ru/qckrmme/blyutuz_dlya_kompyutera_asus_f5_skachat_9321_1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83568" y="2564904"/>
            <a:ext cx="77768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0178" name="Picture 2" descr="http://vchecherin.ru/qckrmme/blyutuz_dlya_kompyutera_asus_f5_skachat_9321_1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827584" y="1052736"/>
          <a:ext cx="6864424" cy="4680520"/>
        </p:xfrm>
        <a:graphic>
          <a:graphicData uri="http://schemas.openxmlformats.org/drawingml/2006/table">
            <a:tbl>
              <a:tblPr/>
              <a:tblGrid>
                <a:gridCol w="46085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559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805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b="1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Уполномоченный при Президенте РФ по правам ребенка</a:t>
                      </a:r>
                      <a:endParaRPr lang="ru-RU" sz="3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 fontAlgn="base">
                        <a:lnSpc>
                          <a:spcPts val="126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 fontAlgn="base">
                        <a:lnSpc>
                          <a:spcPts val="126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r>
                        <a:rPr lang="ru-RU" sz="1100" baseline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2800" b="1" u="sng" dirty="0">
                          <a:solidFill>
                            <a:srgbClr val="0000CD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Кузнецова</a:t>
                      </a:r>
                    </a:p>
                    <a:p>
                      <a:pPr algn="ctr" fontAlgn="base">
                        <a:lnSpc>
                          <a:spcPts val="1260"/>
                        </a:lnSpc>
                        <a:spcAft>
                          <a:spcPts val="0"/>
                        </a:spcAft>
                      </a:pPr>
                      <a:endParaRPr lang="ru-RU" sz="2800" b="1" u="sng" dirty="0">
                        <a:solidFill>
                          <a:srgbClr val="0000CD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 fontAlgn="base">
                        <a:lnSpc>
                          <a:spcPts val="1260"/>
                        </a:lnSpc>
                        <a:spcAft>
                          <a:spcPts val="0"/>
                        </a:spcAft>
                      </a:pPr>
                      <a:r>
                        <a:rPr lang="ru-RU" sz="2800" b="1" u="sng" dirty="0">
                          <a:solidFill>
                            <a:srgbClr val="0000CD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Анна Юрьевна </a:t>
                      </a:r>
                    </a:p>
                    <a:p>
                      <a:pPr algn="ctr" fontAlgn="base">
                        <a:lnSpc>
                          <a:spcPts val="126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fontAlgn="base">
                        <a:lnSpc>
                          <a:spcPts val="126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</a:p>
                    <a:p>
                      <a:pPr fontAlgn="base">
                        <a:lnSpc>
                          <a:spcPts val="126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base" latinLnBrk="0" hangingPunct="1">
                        <a:lnSpc>
                          <a:spcPts val="12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Официальный сайт: </a:t>
                      </a:r>
                      <a:r>
                        <a:rPr lang="ru-R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  <a:hlinkClick r:id="rId3"/>
                        </a:rPr>
                        <a:t>http://www.rfdeti.ru/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base" latinLnBrk="0" hangingPunct="1">
                        <a:lnSpc>
                          <a:spcPts val="12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ru-R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Адрес: 125993, г. Москва, ГСП-3, </a:t>
                      </a:r>
                    </a:p>
                    <a:p>
                      <a:pPr marL="0" marR="0" indent="0" algn="l" defTabSz="914400" rtl="0" eaLnBrk="1" fontAlgn="base" latinLnBrk="0" hangingPunct="1">
                        <a:lnSpc>
                          <a:spcPts val="12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base" latinLnBrk="0" hangingPunct="1">
                        <a:lnSpc>
                          <a:spcPts val="12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Миусская</a:t>
                      </a:r>
                      <a:r>
                        <a:rPr lang="ru-RU" sz="1800" baseline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пл., д.7 стр. 1</a:t>
                      </a:r>
                      <a:br>
                        <a:rPr lang="ru-R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base" latinLnBrk="0" hangingPunct="1">
                        <a:lnSpc>
                          <a:spcPts val="12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Телефон: +7 (499) 2517740</a:t>
                      </a:r>
                      <a:br>
                        <a:rPr lang="ru-R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base" latinLnBrk="0" hangingPunct="1">
                        <a:lnSpc>
                          <a:spcPts val="12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Факс: +7 (495) 2217066 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ts val="1260"/>
                        </a:lnSpc>
                        <a:spcAft>
                          <a:spcPts val="100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65537" name="Рисунок 1" descr="Анна Юрьевна Кузнецова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80112" y="2420888"/>
            <a:ext cx="2952328" cy="40324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0178" name="Picture 2" descr="http://vchecherin.ru/qckrmme/blyutuz_dlya_kompyutera_asus_f5_skachat_9321_1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71400"/>
            <a:ext cx="9144000" cy="7029400"/>
          </a:xfrm>
          <a:prstGeom prst="rect">
            <a:avLst/>
          </a:prstGeom>
          <a:noFill/>
        </p:spPr>
      </p:pic>
      <p:sp>
        <p:nvSpPr>
          <p:cNvPr id="64514" name="Rectangle 2"/>
          <p:cNvSpPr>
            <a:spLocks noChangeArrowheads="1"/>
          </p:cNvSpPr>
          <p:nvPr/>
        </p:nvSpPr>
        <p:spPr bwMode="auto">
          <a:xfrm>
            <a:off x="827584" y="1193321"/>
            <a:ext cx="4968552" cy="48167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Уполномоченный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 правам ребенка</a:t>
            </a:r>
            <a:r>
              <a:rPr kumimoji="0" lang="ru-RU" sz="3200" b="1" i="0" u="none" strike="noStrike" cap="none" normalizeH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2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Ярославской области</a:t>
            </a:r>
            <a:endParaRPr kumimoji="0" lang="ru-RU" sz="3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 </a:t>
            </a:r>
            <a:endParaRPr kumimoji="0" lang="ru-RU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sng" strike="noStrike" cap="none" normalizeH="0" baseline="0" dirty="0" err="1">
                <a:ln>
                  <a:noFill/>
                </a:ln>
                <a:solidFill>
                  <a:srgbClr val="0000CD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Крупин</a:t>
            </a:r>
            <a:r>
              <a:rPr kumimoji="0" lang="ru-RU" sz="2800" b="1" i="0" u="sng" strike="noStrike" cap="none" normalizeH="0" baseline="0" dirty="0">
                <a:ln>
                  <a:noFill/>
                </a:ln>
                <a:solidFill>
                  <a:srgbClr val="0000CD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Михаил Львович</a:t>
            </a:r>
            <a:r>
              <a:rPr kumimoji="0" lang="ru-RU" sz="2000" b="1" i="0" u="sng" strike="noStrike" cap="none" normalizeH="0" baseline="0" dirty="0">
                <a:ln>
                  <a:noFill/>
                </a:ln>
                <a:solidFill>
                  <a:srgbClr val="0000CD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u="sng" dirty="0">
              <a:solidFill>
                <a:srgbClr val="0000CD"/>
              </a:solidFill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Адрес: г. Ярославль, Советская пл., д.3 </a:t>
            </a:r>
            <a:endParaRPr kumimoji="0" lang="ru-RU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Телефон приемной: (4852) 40-07-90, 40-15-02</a:t>
            </a:r>
            <a:endParaRPr kumimoji="0" lang="ru-RU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факс – (4852) 72-62-98</a:t>
            </a:r>
            <a:endParaRPr kumimoji="0" lang="ru-RU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Email</a:t>
            </a:r>
            <a:r>
              <a:rPr kumimoji="0" lang="ru-RU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: </a:t>
            </a:r>
            <a:r>
              <a:rPr kumimoji="0" lang="en-US" sz="16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mihail</a:t>
            </a:r>
            <a:r>
              <a:rPr kumimoji="0" lang="ru-RU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kumimoji="0" lang="en-US" sz="16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krupin</a:t>
            </a:r>
            <a:r>
              <a:rPr kumimoji="0" lang="ru-RU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@</a:t>
            </a: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region</a:t>
            </a:r>
            <a:r>
              <a:rPr kumimoji="0" lang="ru-RU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kumimoji="0" lang="en-US" sz="16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adm</a:t>
            </a:r>
            <a:r>
              <a:rPr kumimoji="0" lang="ru-RU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kumimoji="0" lang="en-US" sz="16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yar</a:t>
            </a:r>
            <a:r>
              <a:rPr kumimoji="0" lang="ru-RU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kumimoji="0" lang="en-US" sz="16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ru</a:t>
            </a:r>
            <a:endParaRPr kumimoji="0" lang="ru-RU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ДЕТСКИЙ ТЕЛЕФОН ДОВЕРИЯ 8-800-2000-122 (звонок бесплатный)</a:t>
            </a:r>
            <a:endParaRPr kumimoji="0" lang="ru-RU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Запись на прием по телефону: (4852) 78-60-32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 адресу: Ярославль, ул. </a:t>
            </a:r>
            <a:r>
              <a:rPr kumimoji="0" lang="ru-RU" sz="16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Трефолева,д</a:t>
            </a:r>
            <a:r>
              <a:rPr kumimoji="0" lang="ru-RU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20-г.</a:t>
            </a:r>
            <a:br>
              <a:rPr kumimoji="0" lang="ru-RU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Запись по телефону: (4852) 30-56-38</a:t>
            </a:r>
            <a:r>
              <a:rPr kumimoji="0" 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64520" name="Picture 8" descr="http://mdou-42.edu.yar.ru/up_p_pr_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2120" y="2348880"/>
            <a:ext cx="2873262" cy="403252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0178" name="Picture 2" descr="http://vchecherin.ru/qckrmme/blyutuz_dlya_kompyutera_asus_f5_skachat_9321_1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63490" name="Rectangle 2"/>
          <p:cNvSpPr>
            <a:spLocks noChangeArrowheads="1"/>
          </p:cNvSpPr>
          <p:nvPr/>
        </p:nvSpPr>
        <p:spPr bwMode="auto">
          <a:xfrm>
            <a:off x="827584" y="1133646"/>
            <a:ext cx="4680520" cy="5103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Общественный помощник Уполномоченного по правам ребенка в Ярославской области во Фрунзенском районе города Ярославля</a:t>
            </a:r>
            <a:endParaRPr kumimoji="0" lang="ru-RU" sz="2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sng" strike="noStrike" cap="none" normalizeH="0" baseline="0" dirty="0">
                <a:ln>
                  <a:noFill/>
                </a:ln>
                <a:solidFill>
                  <a:srgbClr val="0000CD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Фокина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sng" strike="noStrike" cap="none" normalizeH="0" baseline="0" dirty="0">
                <a:ln>
                  <a:noFill/>
                </a:ln>
                <a:solidFill>
                  <a:srgbClr val="0000CD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Татьяна Александровна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График приема: по понедельникам с 17.00-19.00 по адресу: г. Ярославль, улица Слепнева, дом 26, кабинет № 24 (МОУ СОШ № 18);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контактный телефон: 44-03-72</a:t>
            </a:r>
            <a:r>
              <a:rPr kumimoji="0" 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63492" name="Picture 4" descr="Фокина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112" y="2276872"/>
            <a:ext cx="2880320" cy="40324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0178" name="Picture 2" descr="http://vchecherin.ru/qckrmme/blyutuz_dlya_kompyutera_asus_f5_skachat_9321_1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71681" name="Rectangle 1"/>
          <p:cNvSpPr>
            <a:spLocks noChangeArrowheads="1"/>
          </p:cNvSpPr>
          <p:nvPr/>
        </p:nvSpPr>
        <p:spPr bwMode="auto">
          <a:xfrm>
            <a:off x="899592" y="1253949"/>
            <a:ext cx="7128792" cy="44074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718911" bIns="53958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Уполномоченный </a:t>
            </a:r>
            <a:endParaRPr kumimoji="0" lang="ru-RU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      по правам ребенка </a:t>
            </a:r>
            <a:endParaRPr kumimoji="0" lang="ru-RU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МДОУ "Детский сад № </a:t>
            </a:r>
            <a:r>
              <a:rPr lang="ru-RU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98</a:t>
            </a:r>
            <a:r>
              <a:rPr kumimoji="0" lang="ru-RU" sz="3200" b="1" i="0" u="none" strike="noStrike" cap="none" normalizeH="0" baseline="0" dirty="0">
                <a:ln>
                  <a:noFill/>
                </a:ln>
                <a:solidFill>
                  <a:srgbClr val="B22222"/>
                </a:solidFill>
                <a:effectLst/>
                <a:latin typeface="Times New Roman" pitchFamily="18" charset="0"/>
                <a:cs typeface="Times New Roman" pitchFamily="18" charset="0"/>
              </a:rPr>
              <a:t>»</a:t>
            </a:r>
            <a:endParaRPr kumimoji="0" lang="ru-RU" sz="3200" b="0" i="0" u="none" strike="noStrike" cap="none" normalizeH="0" baseline="0" dirty="0">
              <a:ln>
                <a:noFill/>
              </a:ln>
              <a:solidFill>
                <a:srgbClr val="B22222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ru-RU" sz="3200" b="0" i="0" u="none" strike="noStrike" cap="none" normalizeH="0" baseline="0" dirty="0">
                <a:ln>
                  <a:noFill/>
                </a:ln>
                <a:solidFill>
                  <a:srgbClr val="B2222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endParaRPr kumimoji="0" lang="ru-RU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sng" strike="noStrike" cap="none" normalizeH="0" baseline="0" dirty="0">
                <a:ln>
                  <a:noFill/>
                </a:ln>
                <a:solidFill>
                  <a:srgbClr val="1930DD"/>
                </a:solidFill>
                <a:effectLst/>
                <a:latin typeface="Times New Roman" pitchFamily="18" charset="0"/>
                <a:cs typeface="Times New Roman" pitchFamily="18" charset="0"/>
              </a:rPr>
              <a:t>Илюхина Вера Геннадьевна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u="sng" dirty="0">
                <a:solidFill>
                  <a:srgbClr val="1930DD"/>
                </a:solidFill>
                <a:latin typeface="Times New Roman" pitchFamily="18" charset="0"/>
                <a:cs typeface="Times New Roman" pitchFamily="18" charset="0"/>
              </a:rPr>
              <a:t>Педагог-психолог</a:t>
            </a:r>
            <a:endParaRPr kumimoji="0" lang="ru-RU" sz="2400" b="1" i="0" u="sng" strike="noStrike" cap="none" normalizeH="0" baseline="0" dirty="0">
              <a:ln>
                <a:noFill/>
              </a:ln>
              <a:solidFill>
                <a:srgbClr val="1930DD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e-mail</a:t>
            </a:r>
            <a:r>
              <a:rPr kumimoji="0" lang="ru-RU" sz="16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: yardou098@yandex.ru</a:t>
            </a:r>
            <a:endParaRPr kumimoji="0" lang="ru-RU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0178" name="Picture 2" descr="http://vchecherin.ru/qckrmme/blyutuz_dlya_kompyutera_asus_f5_skachat_9321_1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043608" y="1166842"/>
            <a:ext cx="712879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ru-RU" dirty="0"/>
              <a:t> 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 fontAlgn="base"/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algn="ctr" fontAlgn="base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Уполномоченный по правам ребёнка Муниципального  дошкольного образовательного  учреждения "Детского  сада  № 98" избран в целях усиления гарантий защиты прав и достоинства воспитанников и восстановления нарушенных прав ребёнка.</a:t>
            </a:r>
          </a:p>
          <a:p>
            <a:pPr algn="ctr" fontAlgn="base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0178" name="Picture 2" descr="http://vchecherin.ru/qckrmme/blyutuz_dlya_kompyutera_asus_f5_skachat_9321_1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755576" y="1412776"/>
            <a:ext cx="7560840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 своей деятельности Уполномоченный руководствуется общепризнанными принципами и нормами международного права,  Конвенцией ООН  о правах ребёнка, Конституцией РФ,  федеральным и региональным  законодательством, направленным на защиту прав и интересов ребенка, Уставом образовательного учреждения,</a:t>
            </a:r>
            <a:r>
              <a:rPr lang="ru-RU" sz="2800" dirty="0"/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Положением ДОУ об Уполномоченном по защите прав  участников образовательных отношений на общественных началах</a:t>
            </a:r>
            <a:r>
              <a:rPr lang="ru-RU" sz="2800" dirty="0"/>
              <a:t>.</a:t>
            </a:r>
          </a:p>
          <a:p>
            <a:pPr algn="ctr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0178" name="Picture 2" descr="http://vchecherin.ru/qckrmme/blyutuz_dlya_kompyutera_asus_f5_skachat_9321_1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70657" name="Rectangle 1"/>
          <p:cNvSpPr>
            <a:spLocks noChangeArrowheads="1"/>
          </p:cNvSpPr>
          <p:nvPr/>
        </p:nvSpPr>
        <p:spPr bwMode="auto">
          <a:xfrm>
            <a:off x="899592" y="1467541"/>
            <a:ext cx="756084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Цель Уполномоченного по защите прав участников образовательного процесса детского сада № </a:t>
            </a: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98</a:t>
            </a:r>
            <a:r>
              <a:rPr kumimoji="0" lang="ru-RU" sz="28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endParaRPr kumimoji="0" lang="ru-RU" sz="28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ru-RU" sz="2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обеспечение защиты прав ребенка,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их соблюдение педагогическими работниками образовательного процесса и родителями (законными представителями) несовершеннолетних обучающихся.</a:t>
            </a:r>
            <a:endParaRPr kumimoji="0" lang="ru-RU" sz="28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0178" name="Picture 2" descr="http://vchecherin.ru/qckrmme/blyutuz_dlya_kompyutera_asus_f5_skachat_9321_1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611560" y="1340768"/>
            <a:ext cx="7920880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Задачи Уполномоченного по защите прав участников образовательного процесса детского сада № 98: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2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Содействие восстановлению нарушенных прав участников образовательного процесса;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Оказание помощи в регулировании детско-родительских взаимоотношений в конфликтных ситуациях;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Обеспечение взаимодействия семей,  педагогов, законных представителей и участников образовательного процесса по вопросам защиты их прав;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Содействие правовому просвещению участников образовательного процесса. 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150</TotalTime>
  <Words>607</Words>
  <Application>Microsoft Office PowerPoint</Application>
  <PresentationFormat>Экран (4:3)</PresentationFormat>
  <Paragraphs>74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Дима</dc:creator>
  <cp:lastModifiedBy>Maxim Kashtanov</cp:lastModifiedBy>
  <cp:revision>18</cp:revision>
  <dcterms:created xsi:type="dcterms:W3CDTF">2017-03-10T15:16:35Z</dcterms:created>
  <dcterms:modified xsi:type="dcterms:W3CDTF">2024-10-16T18:52:03Z</dcterms:modified>
</cp:coreProperties>
</file>